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Montserrat Medium"/>
      <p:regular r:id="rId17"/>
      <p:bold r:id="rId18"/>
      <p:italic r:id="rId19"/>
      <p:boldItalic r:id="rId20"/>
    </p:embeddedFont>
    <p:embeddedFont>
      <p:font typeface="Montserrat Light"/>
      <p:regular r:id="rId21"/>
      <p:bold r:id="rId22"/>
      <p:italic r:id="rId23"/>
      <p:boldItalic r:id="rId24"/>
    </p:embeddedFont>
    <p:embeddedFont>
      <p:font typeface="Montserrat ExtraBold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boldItalic.fntdata"/><Relationship Id="rId22" Type="http://schemas.openxmlformats.org/officeDocument/2006/relationships/font" Target="fonts/MontserratLight-bold.fntdata"/><Relationship Id="rId21" Type="http://schemas.openxmlformats.org/officeDocument/2006/relationships/font" Target="fonts/MontserratLight-regular.fntdata"/><Relationship Id="rId24" Type="http://schemas.openxmlformats.org/officeDocument/2006/relationships/font" Target="fonts/MontserratLight-boldItalic.fntdata"/><Relationship Id="rId23" Type="http://schemas.openxmlformats.org/officeDocument/2006/relationships/font" Target="fonts/Montserrat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ExtraBold-boldItalic.fntdata"/><Relationship Id="rId25" Type="http://schemas.openxmlformats.org/officeDocument/2006/relationships/font" Target="fonts/MontserratExtra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MontserratMedium-regular.fntdata"/><Relationship Id="rId16" Type="http://schemas.openxmlformats.org/officeDocument/2006/relationships/font" Target="fonts/Montserrat-boldItalic.fntdata"/><Relationship Id="rId19" Type="http://schemas.openxmlformats.org/officeDocument/2006/relationships/font" Target="fonts/MontserratMedium-italic.fntdata"/><Relationship Id="rId18" Type="http://schemas.openxmlformats.org/officeDocument/2006/relationships/font" Target="fonts/MontserratMedium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2d05be04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2d05be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2d05be04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2d05be04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c2d05be04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c2d05be04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f4bf85aa8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f4bf85aa8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f4bf85aa8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f4bf85aa8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2d05be04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c2d05be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E122B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Acciones y Estados</a:t>
            </a:r>
            <a:endParaRPr>
              <a:solidFill>
                <a:srgbClr val="E122B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Introducción al Lenguaje Java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53325" y="113350"/>
            <a:ext cx="85206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rgbClr val="E122B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Programación I</a:t>
            </a:r>
            <a:endParaRPr sz="1700">
              <a:solidFill>
                <a:srgbClr val="E122B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0" y="908650"/>
            <a:ext cx="85206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s-419" sz="4180">
                <a:solidFill>
                  <a:srgbClr val="E122B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Acciones</a:t>
            </a:r>
            <a:endParaRPr sz="4180">
              <a:solidFill>
                <a:srgbClr val="E122B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1458850" y="1648200"/>
            <a:ext cx="65439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Las acciones representan las operaciones o tareas que realiza un programa para manipular datos o ejecutar ciertas funcionalidades. Estas acciones pueden ser cualquier tipo de instrucción que produzca un cambio en el estado del programa.</a:t>
            </a: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233425" y="144925"/>
            <a:ext cx="859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 sz="2920">
                <a:solidFill>
                  <a:srgbClr val="E122BB"/>
                </a:solidFill>
                <a:latin typeface="Montserrat"/>
                <a:ea typeface="Montserrat"/>
                <a:cs typeface="Montserrat"/>
                <a:sym typeface="Montserrat"/>
              </a:rPr>
              <a:t>Acciones comunes</a:t>
            </a:r>
            <a:endParaRPr b="1" sz="2920">
              <a:solidFill>
                <a:srgbClr val="E122B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250425"/>
            <a:ext cx="8474700" cy="3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Char char="●"/>
            </a:pPr>
            <a:r>
              <a:rPr lang="es-419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Asignar un valor a una variable.</a:t>
            </a:r>
            <a:endParaRPr sz="3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Char char="●"/>
            </a:pPr>
            <a:r>
              <a:rPr lang="es-419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Realizar cálculos matemáticos.</a:t>
            </a:r>
            <a:endParaRPr sz="3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Char char="●"/>
            </a:pPr>
            <a:r>
              <a:rPr lang="es-419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Leer datos de entrada del usuario.</a:t>
            </a:r>
            <a:endParaRPr sz="3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Char char="●"/>
            </a:pPr>
            <a:r>
              <a:rPr lang="es-419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Mostrar resultados en la consola.</a:t>
            </a:r>
            <a:endParaRPr sz="3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Char char="●"/>
            </a:pPr>
            <a:r>
              <a:rPr lang="es-419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Llamar a métodos de otras clases.</a:t>
            </a:r>
            <a:endParaRPr sz="3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233425" y="144925"/>
            <a:ext cx="859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rgbClr val="E122BB"/>
                </a:solidFill>
                <a:latin typeface="Montserrat"/>
                <a:ea typeface="Montserrat"/>
                <a:cs typeface="Montserrat"/>
                <a:sym typeface="Montserrat"/>
              </a:rPr>
              <a:t>Acciones básicas</a:t>
            </a:r>
            <a:endParaRPr b="1">
              <a:solidFill>
                <a:srgbClr val="E122B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7561100" y="916950"/>
            <a:ext cx="1483800" cy="2084100"/>
          </a:xfrm>
          <a:prstGeom prst="rect">
            <a:avLst/>
          </a:prstGeom>
          <a:solidFill>
            <a:srgbClr val="E122B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En este ejemplo, las acciones incluyen asignar un valor a la variable x, realizar un cálculo matemático para obtener el doble de x, y mostrar los resultados en la consola.</a:t>
            </a:r>
            <a:endParaRPr sz="11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4">
            <a:alphaModFix/>
          </a:blip>
          <a:srcRect b="0" l="0" r="15590" t="0"/>
          <a:stretch/>
        </p:blipFill>
        <p:spPr>
          <a:xfrm>
            <a:off x="627575" y="1403575"/>
            <a:ext cx="6124827" cy="33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ctrTitle"/>
          </p:nvPr>
        </p:nvSpPr>
        <p:spPr>
          <a:xfrm>
            <a:off x="311700" y="908650"/>
            <a:ext cx="85206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s-419" sz="4180">
                <a:solidFill>
                  <a:srgbClr val="E122B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Estados</a:t>
            </a:r>
            <a:endParaRPr sz="4180">
              <a:solidFill>
                <a:srgbClr val="E122B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1458850" y="1648200"/>
            <a:ext cx="65439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Los estados representan las condiciones o situaciones en las que se encuentran los datos en un momento específico durante la ejecución del programa. Estos estados están determinados por los valores de las variables y las estructuras de datos en un punto dado del tiempo.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233425" y="144925"/>
            <a:ext cx="859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rgbClr val="E122BB"/>
                </a:solidFill>
                <a:latin typeface="Montserrat"/>
                <a:ea typeface="Montserrat"/>
                <a:cs typeface="Montserrat"/>
                <a:sym typeface="Montserrat"/>
              </a:rPr>
              <a:t>Ejemplos de Estados</a:t>
            </a:r>
            <a:endParaRPr b="1">
              <a:solidFill>
                <a:srgbClr val="E122B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7561100" y="916950"/>
            <a:ext cx="1483800" cy="1242300"/>
          </a:xfrm>
          <a:prstGeom prst="rect">
            <a:avLst/>
          </a:prstGeom>
          <a:solidFill>
            <a:srgbClr val="E122B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lt1"/>
                </a:solidFill>
              </a:rPr>
              <a:t>Los estados se reflejan en los valores de las variables x e y en diferentes puntos del programa.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525" y="1361875"/>
            <a:ext cx="6585674" cy="326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300125"/>
            <a:ext cx="85206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419" sz="3020">
                <a:solidFill>
                  <a:srgbClr val="E122B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Ejemplos de Estados</a:t>
            </a:r>
            <a:endParaRPr sz="3020">
              <a:solidFill>
                <a:srgbClr val="E122B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4" name="Google Shape;94;p19"/>
          <p:cNvSpPr txBox="1"/>
          <p:nvPr/>
        </p:nvSpPr>
        <p:spPr>
          <a:xfrm>
            <a:off x="358450" y="1133725"/>
            <a:ext cx="8427900" cy="3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 principio, después de realizar el cálculo, y al final. </a:t>
            </a:r>
            <a:endParaRPr sz="3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Cada uno de estos estados representa una situación diferente en la ejecución del programa.</a:t>
            </a:r>
            <a:endParaRPr sz="3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